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28" autoAdjust="0"/>
  </p:normalViewPr>
  <p:slideViewPr>
    <p:cSldViewPr snapToGrid="0">
      <p:cViewPr varScale="1">
        <p:scale>
          <a:sx n="68" d="100"/>
          <a:sy n="68" d="100"/>
        </p:scale>
        <p:origin x="936" y="4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53E7A-1CDE-4244-97BA-A841D47EC023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17921-09CB-4BF4-B67E-1C9A3A6FC6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212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　．　．．</a:t>
            </a:r>
            <a:r>
              <a:rPr lang="ko-KR" altLang="en-US" dirty="0" err="1"/>
              <a:t>ㅎ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17921-09CB-4BF4-B67E-1C9A3A6FC6F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5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0B2268-97A9-FD22-2EA1-3BB0E6AB3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0235A7-3E04-084D-F433-DFB89A12F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CE12A-732D-B10C-BA0A-CB20F6B3E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2E9DC-A4EA-AD20-AC85-2F2D397A5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8D531-78B7-5ACD-A1F4-C7BDB8E1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5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E7188-9957-6D44-A326-72F02C315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7615B2-BE5F-C2E4-E58C-07A2B80F4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49C2A-DD46-C669-2FAB-19D96076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7921E-06D6-255A-0133-83DD941F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F1162-6005-682F-7729-A44601B94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5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4D5F116-BA94-5DE3-E00B-4AB1F5607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BF0F41-FF16-2EC3-6A4B-693A63D92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E0C6F-3E9C-1E78-A153-D561DEE7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AAD5CE-7D26-9058-9886-5EE553F4C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EFD54E-C939-F909-D3B3-AE693A007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30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E26CA-EF34-9AE8-1EAD-5336C673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BA98A9-9920-74A1-EA7C-8D741A6E0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805AD4-C20F-F43B-FD8B-E344407C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3A4273-E2B8-12B6-9E34-ED2E8428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B70826-77B4-85E6-1E0E-DC01207B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41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585AA-1D68-FAD6-1F1C-C0DF63B55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E9D5E1-FE9F-0A9F-F2C7-2A4F2BD70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C7F40C-64BA-8E27-C709-E289CD81C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3C3AD-E9E4-D81E-ECC5-F1176FB9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57B22-994C-E00C-A3CB-268FC808E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01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66073-740E-D4D6-533E-13E4F6CD9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D4436-6432-7B81-CF53-F5BFC8A19C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278917-323A-2F9E-C665-2AA5C242A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831E36-3D90-3849-E174-EFE7EA2A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6C96D0-382C-3CF6-1B91-79C8DA30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FDE5C0-78D6-AD1A-E758-4451B407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3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2E58E-46FC-1531-9CE8-565DBC646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32A0F0-42A4-4B4D-034D-3B2A9BB2A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20EBD6-6F1B-1425-1038-B4D5D6E0A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D1D5BE-E858-C050-6242-7E9C9EB393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C72D61-5BD2-9AC3-4C06-4797B739DB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01DDC9-92C0-5075-EE7B-9325526F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A9B496-8FFE-3F0F-0C1D-BB3630D7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42D32F-7D01-3BFE-B5DD-52982697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314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38689-2884-08B2-D6FD-5A3AB8258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62E4716-D703-F747-78B1-E0ADA1FA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836A2A-0DCE-5895-70FF-96D95C5D5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15D009-623F-172D-8ECD-9DCD88C0C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6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BFCF5D-0CD7-E80F-B3CC-39DBF06C0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9329A12-B201-1F00-F05D-5DD7F428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E5B4BB-C244-474F-250C-BB815EA2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20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9C9060-8F81-6D5D-71A9-06E87054A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E1AAF-2F2A-362D-DAD0-B8A8B9E81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DAA45A-36C7-3E19-0B99-A8C2F4579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042398-65D7-056A-621A-E1301ABFC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AD5DF5-CF20-AEC5-7403-7C1019B02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CC3A6D-FE69-4996-0C0D-B80C53871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89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6DDB8-6F25-E811-4E1C-A451D069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A6783F-FF0E-2150-52D0-3730F5709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DDA315-3CCD-541A-E7DF-052D7349F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979CF5-BB3A-A837-68A6-8B7A3B96F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55165-6236-2193-5229-4E60B4973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4165E6-0367-D98A-A658-8BCC70FD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627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FD06D7-31EF-4AB2-C2C5-0EC2BDAAB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D9115-6056-FB14-4596-ACC4C7C99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956C78-F597-957E-4724-38452F585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BE0387-DD81-4D49-9DED-1478AC870CC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7BBE9-1709-91F6-6571-7B65940C72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45297-38EF-BDD4-BA22-6E58EE9B9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6FF8D5-A991-46BE-820C-268C4AB670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670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12" Type="http://schemas.openxmlformats.org/officeDocument/2006/relationships/image" Target="../media/image1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3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38C3B490-5118-A8FA-179A-E86FCC51D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2021182047 </a:t>
            </a:r>
            <a:r>
              <a:rPr lang="ko-KR" altLang="en-US" dirty="0"/>
              <a:t>박신혜</a:t>
            </a:r>
          </a:p>
        </p:txBody>
      </p:sp>
      <p:pic>
        <p:nvPicPr>
          <p:cNvPr id="11" name="그림 1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DEBE996-2764-D526-128A-E475D95C44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312" t="-17021" r="99687" b="83096"/>
          <a:stretch/>
        </p:blipFill>
        <p:spPr>
          <a:xfrm>
            <a:off x="-3484180" y="1054023"/>
            <a:ext cx="3817553" cy="1263508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C44C9EFE-C14F-3996-967E-DAD4C289CD4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60960"/>
            <a:ext cx="12382500" cy="6690360"/>
            <a:chOff x="0" y="60960"/>
            <a:chExt cx="12382500" cy="6690360"/>
          </a:xfrm>
        </p:grpSpPr>
        <p:pic>
          <p:nvPicPr>
            <p:cNvPr id="5" name="그림 4" descr="스크린샷, 예술이(가) 표시된 사진&#10;&#10;자동 생성된 설명">
              <a:extLst>
                <a:ext uri="{FF2B5EF4-FFF2-40B4-BE49-F238E27FC236}">
                  <a16:creationId xmlns:a16="http://schemas.microsoft.com/office/drawing/2014/main" id="{0FE24FFB-BC7E-5D90-359F-10E0CD177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t="20098" r="70068" b="49987"/>
            <a:stretch/>
          </p:blipFill>
          <p:spPr>
            <a:xfrm>
              <a:off x="0" y="60960"/>
              <a:ext cx="12382500" cy="6690360"/>
            </a:xfrm>
            <a:prstGeom prst="rect">
              <a:avLst/>
            </a:prstGeom>
          </p:spPr>
        </p:pic>
        <p:pic>
          <p:nvPicPr>
            <p:cNvPr id="7" name="그림 6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EC10770B-19DE-EC07-69B0-83844E549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3831197" y="2672828"/>
              <a:ext cx="984802" cy="1100661"/>
            </a:xfrm>
            <a:prstGeom prst="rect">
              <a:avLst/>
            </a:prstGeom>
          </p:spPr>
        </p:pic>
        <p:pic>
          <p:nvPicPr>
            <p:cNvPr id="9" name="그림 8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E685567A-CA80-2E2D-55A4-36184DCDB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19" t="37789" r="70453" b="50000"/>
            <a:stretch/>
          </p:blipFill>
          <p:spPr>
            <a:xfrm>
              <a:off x="4669401" y="2918619"/>
              <a:ext cx="892013" cy="925652"/>
            </a:xfrm>
            <a:prstGeom prst="rect">
              <a:avLst/>
            </a:prstGeom>
          </p:spPr>
        </p:pic>
        <p:pic>
          <p:nvPicPr>
            <p:cNvPr id="13" name="그림 1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B7BA5BA9-F0F0-2194-ECFB-BFA5B35864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5" t="37936" r="60978" b="51359"/>
            <a:stretch/>
          </p:blipFill>
          <p:spPr>
            <a:xfrm>
              <a:off x="5548334" y="2820988"/>
              <a:ext cx="865935" cy="781050"/>
            </a:xfrm>
            <a:prstGeom prst="rect">
              <a:avLst/>
            </a:prstGeom>
          </p:spPr>
        </p:pic>
        <p:pic>
          <p:nvPicPr>
            <p:cNvPr id="14" name="그림 1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BA2EBF50-4122-AC75-5671-3198082A77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977" t="37692" r="32909" b="50686"/>
            <a:stretch/>
          </p:blipFill>
          <p:spPr>
            <a:xfrm>
              <a:off x="6391409" y="2887346"/>
              <a:ext cx="908720" cy="847940"/>
            </a:xfrm>
            <a:prstGeom prst="rect">
              <a:avLst/>
            </a:prstGeom>
          </p:spPr>
        </p:pic>
      </p:grpSp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DEF369A-C0D0-25E2-04FF-2DCC2149EB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27" t="87106" r="57713" b="6461"/>
          <a:stretch/>
        </p:blipFill>
        <p:spPr>
          <a:xfrm>
            <a:off x="6292122" y="4678602"/>
            <a:ext cx="484586" cy="469320"/>
          </a:xfrm>
          <a:prstGeom prst="rect">
            <a:avLst/>
          </a:prstGeom>
        </p:spPr>
      </p:pic>
      <p:pic>
        <p:nvPicPr>
          <p:cNvPr id="16" name="그림 1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8F699D6F-8E2D-768F-36F7-8649956936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45" t="87487" r="54695" b="6080"/>
          <a:stretch/>
        </p:blipFill>
        <p:spPr>
          <a:xfrm>
            <a:off x="6709202" y="4689634"/>
            <a:ext cx="484586" cy="469320"/>
          </a:xfrm>
          <a:prstGeom prst="rect">
            <a:avLst/>
          </a:prstGeom>
        </p:spPr>
      </p:pic>
      <p:pic>
        <p:nvPicPr>
          <p:cNvPr id="17" name="그림 16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9BCD895-F5C9-C027-4078-CEC6F5E2A4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13" t="87713" r="67127" b="6171"/>
          <a:stretch/>
        </p:blipFill>
        <p:spPr>
          <a:xfrm>
            <a:off x="7565245" y="4756532"/>
            <a:ext cx="484586" cy="446230"/>
          </a:xfrm>
          <a:prstGeom prst="rect">
            <a:avLst/>
          </a:prstGeom>
        </p:spPr>
      </p:pic>
      <p:pic>
        <p:nvPicPr>
          <p:cNvPr id="18" name="그림 1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22C5E64C-A23F-351B-D2F5-6D17C6C97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 t="87534" r="74964" b="6356"/>
          <a:stretch/>
        </p:blipFill>
        <p:spPr>
          <a:xfrm>
            <a:off x="8042341" y="4745222"/>
            <a:ext cx="457449" cy="445760"/>
          </a:xfrm>
          <a:prstGeom prst="rect">
            <a:avLst/>
          </a:prstGeom>
        </p:spPr>
      </p:pic>
      <p:pic>
        <p:nvPicPr>
          <p:cNvPr id="19" name="그림 18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9B7C853-9C8A-C58A-37BA-C16DE8618E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38" t="87501" r="78195" b="6389"/>
          <a:stretch/>
        </p:blipFill>
        <p:spPr>
          <a:xfrm>
            <a:off x="8479947" y="4678602"/>
            <a:ext cx="457449" cy="445760"/>
          </a:xfrm>
          <a:prstGeom prst="rect">
            <a:avLst/>
          </a:prstGeom>
        </p:spPr>
      </p:pic>
      <p:pic>
        <p:nvPicPr>
          <p:cNvPr id="20" name="그림 1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ADADF74-6A17-BDB1-6A39-C48FB6E127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85" t="87437" r="59460" b="6733"/>
          <a:stretch/>
        </p:blipFill>
        <p:spPr>
          <a:xfrm>
            <a:off x="7165297" y="4733548"/>
            <a:ext cx="424694" cy="425300"/>
          </a:xfrm>
          <a:prstGeom prst="rect">
            <a:avLst/>
          </a:prstGeom>
        </p:spPr>
      </p:pic>
      <p:pic>
        <p:nvPicPr>
          <p:cNvPr id="21" name="그림 2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CDEC760-0B96-6AE6-AE3C-EF679A378D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84" t="87611" r="51609" b="6675"/>
          <a:stretch/>
        </p:blipFill>
        <p:spPr>
          <a:xfrm>
            <a:off x="8866071" y="4785904"/>
            <a:ext cx="410396" cy="41685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D7D4C11-964B-E11B-D0BC-77E954D40370}"/>
              </a:ext>
            </a:extLst>
          </p:cNvPr>
          <p:cNvGrpSpPr/>
          <p:nvPr/>
        </p:nvGrpSpPr>
        <p:grpSpPr>
          <a:xfrm>
            <a:off x="2806211" y="6969262"/>
            <a:ext cx="7213872" cy="597191"/>
            <a:chOff x="2678269" y="5134841"/>
            <a:chExt cx="7213872" cy="597191"/>
          </a:xfrm>
        </p:grpSpPr>
        <p:pic>
          <p:nvPicPr>
            <p:cNvPr id="28" name="그림 27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2CEF3A66-35D4-2046-C34C-2FB983D95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16" t="24740" r="76796" b="61181"/>
            <a:stretch/>
          </p:blipFill>
          <p:spPr>
            <a:xfrm>
              <a:off x="5202185" y="5238006"/>
              <a:ext cx="377265" cy="494026"/>
            </a:xfrm>
            <a:prstGeom prst="rect">
              <a:avLst/>
            </a:prstGeom>
          </p:spPr>
        </p:pic>
        <p:pic>
          <p:nvPicPr>
            <p:cNvPr id="30" name="그림 29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8F37AEF1-0CFC-0F73-F9A4-AA5184BD1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16" t="24740" r="76796" b="61181"/>
            <a:stretch/>
          </p:blipFill>
          <p:spPr>
            <a:xfrm>
              <a:off x="5853360" y="5181298"/>
              <a:ext cx="377265" cy="494026"/>
            </a:xfrm>
            <a:prstGeom prst="rect">
              <a:avLst/>
            </a:prstGeom>
          </p:spPr>
        </p:pic>
        <p:pic>
          <p:nvPicPr>
            <p:cNvPr id="31" name="그림 30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7AF36BF8-710E-F63F-442B-298C97AE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7099284" y="5153796"/>
              <a:ext cx="466034" cy="520862"/>
            </a:xfrm>
            <a:prstGeom prst="rect">
              <a:avLst/>
            </a:prstGeom>
          </p:spPr>
        </p:pic>
        <p:pic>
          <p:nvPicPr>
            <p:cNvPr id="33" name="그림 3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00BDDB36-5087-A01F-28A5-6FD7952AD1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54" t="24474" r="79687" b="61447"/>
            <a:stretch/>
          </p:blipFill>
          <p:spPr>
            <a:xfrm>
              <a:off x="7875143" y="5164808"/>
              <a:ext cx="429370" cy="494026"/>
            </a:xfrm>
            <a:prstGeom prst="rect">
              <a:avLst/>
            </a:prstGeom>
          </p:spPr>
        </p:pic>
        <p:pic>
          <p:nvPicPr>
            <p:cNvPr id="34" name="그림 3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F6FBE914-3502-B79A-89AB-3C95EBFA5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69" t="23738" r="67333" b="63057"/>
            <a:stretch/>
          </p:blipFill>
          <p:spPr>
            <a:xfrm>
              <a:off x="8737075" y="5178025"/>
              <a:ext cx="392693" cy="463354"/>
            </a:xfrm>
            <a:prstGeom prst="rect">
              <a:avLst/>
            </a:prstGeom>
          </p:spPr>
        </p:pic>
        <p:pic>
          <p:nvPicPr>
            <p:cNvPr id="43" name="그림 42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226350AE-CC5F-9E29-8F97-43B21AE4F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099" t="23953" r="58103" b="62842"/>
            <a:stretch/>
          </p:blipFill>
          <p:spPr>
            <a:xfrm>
              <a:off x="9499448" y="5134841"/>
              <a:ext cx="392693" cy="463354"/>
            </a:xfrm>
            <a:prstGeom prst="rect">
              <a:avLst/>
            </a:prstGeom>
          </p:spPr>
        </p:pic>
        <p:pic>
          <p:nvPicPr>
            <p:cNvPr id="44" name="그림 4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6606B561-C61A-1EB1-EEE3-0B765DC9E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063" t="24230" r="54713" b="62565"/>
            <a:stretch/>
          </p:blipFill>
          <p:spPr>
            <a:xfrm>
              <a:off x="6354294" y="5221302"/>
              <a:ext cx="452522" cy="463354"/>
            </a:xfrm>
            <a:prstGeom prst="rect">
              <a:avLst/>
            </a:prstGeom>
          </p:spPr>
        </p:pic>
        <p:pic>
          <p:nvPicPr>
            <p:cNvPr id="2" name="그림 1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1E751564-0FC8-8D83-BC8E-C1DB8C2F2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2678269" y="5153796"/>
              <a:ext cx="466034" cy="520862"/>
            </a:xfrm>
            <a:prstGeom prst="rect">
              <a:avLst/>
            </a:prstGeom>
          </p:spPr>
        </p:pic>
        <p:pic>
          <p:nvPicPr>
            <p:cNvPr id="4" name="그림 3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83985173-C85C-479E-4176-3F0858D23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42" t="23567" r="73437" b="61589"/>
            <a:stretch/>
          </p:blipFill>
          <p:spPr>
            <a:xfrm>
              <a:off x="4333398" y="5134841"/>
              <a:ext cx="466034" cy="520862"/>
            </a:xfrm>
            <a:prstGeom prst="rect">
              <a:avLst/>
            </a:prstGeom>
          </p:spPr>
        </p:pic>
        <p:pic>
          <p:nvPicPr>
            <p:cNvPr id="6" name="그림 5" descr="텍스트, 스크린샷, 폰트이(가) 표시된 사진&#10;&#10;자동 생성된 설명">
              <a:extLst>
                <a:ext uri="{FF2B5EF4-FFF2-40B4-BE49-F238E27FC236}">
                  <a16:creationId xmlns:a16="http://schemas.microsoft.com/office/drawing/2014/main" id="{F60F26C2-23A1-C24D-01F0-3B5A8D4A6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54" t="24474" r="79687" b="61447"/>
            <a:stretch/>
          </p:blipFill>
          <p:spPr>
            <a:xfrm>
              <a:off x="3638707" y="5222229"/>
              <a:ext cx="429370" cy="494026"/>
            </a:xfrm>
            <a:prstGeom prst="rect">
              <a:avLst/>
            </a:prstGeom>
          </p:spPr>
        </p:pic>
      </p:grpSp>
      <p:pic>
        <p:nvPicPr>
          <p:cNvPr id="51" name="오디오 50">
            <a:hlinkClick r:id="" action="ppaction://media"/>
            <a:extLst>
              <a:ext uri="{FF2B5EF4-FFF2-40B4-BE49-F238E27FC236}">
                <a16:creationId xmlns:a16="http://schemas.microsoft.com/office/drawing/2014/main" id="{12B25207-2A22-C457-FFAE-B16DC62382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86911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78"/>
    </mc:Choice>
    <mc:Fallback>
      <p:transition spd="slow" advTm="7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35D9C210-1553-AD99-6579-B258B9986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4441370" y="-1"/>
            <a:ext cx="4441371" cy="4160169"/>
          </a:xfrm>
          <a:prstGeom prst="rect">
            <a:avLst/>
          </a:prstGeom>
        </p:spPr>
      </p:pic>
      <p:pic>
        <p:nvPicPr>
          <p:cNvPr id="6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23ECC42A-B674-5901-88CC-1BFB1BD4C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-1" y="0"/>
            <a:ext cx="4441371" cy="4160169"/>
          </a:xfrm>
          <a:prstGeom prst="rect">
            <a:avLst/>
          </a:prstGeom>
        </p:spPr>
      </p:pic>
      <p:pic>
        <p:nvPicPr>
          <p:cNvPr id="5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EAF75C44-DD9D-53D4-D122-FD9C524F5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33" r="69999" b="39967"/>
          <a:stretch/>
        </p:blipFill>
        <p:spPr>
          <a:xfrm>
            <a:off x="0" y="0"/>
            <a:ext cx="4821408" cy="161108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36FD253-65A0-C1D4-E5F4-ED926166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91" y="365804"/>
            <a:ext cx="2279225" cy="1024618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게임 컨셉</a:t>
            </a:r>
          </a:p>
        </p:txBody>
      </p:sp>
      <p:pic>
        <p:nvPicPr>
          <p:cNvPr id="7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AF9F0481-1322-EA09-4FCC-B4548C3E3B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0" y="4160169"/>
            <a:ext cx="4441371" cy="4160169"/>
          </a:xfrm>
          <a:prstGeom prst="rect">
            <a:avLst/>
          </a:prstGeom>
        </p:spPr>
      </p:pic>
      <p:pic>
        <p:nvPicPr>
          <p:cNvPr id="9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70A9570F-E166-C8C0-8A20-AD7C5EE46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4441369" y="4160168"/>
            <a:ext cx="4441371" cy="4160169"/>
          </a:xfrm>
          <a:prstGeom prst="rect">
            <a:avLst/>
          </a:prstGeom>
        </p:spPr>
      </p:pic>
      <p:pic>
        <p:nvPicPr>
          <p:cNvPr id="10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9C1EAC67-AE56-E0BB-0E94-01945DA97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8882738" y="-2"/>
            <a:ext cx="4441371" cy="4160169"/>
          </a:xfrm>
          <a:prstGeom prst="rect">
            <a:avLst/>
          </a:prstGeom>
        </p:spPr>
      </p:pic>
      <p:pic>
        <p:nvPicPr>
          <p:cNvPr id="11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8516EB39-9A32-FE7E-A7A6-5E9F6C2C2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" t="24185" r="73048" b="52930"/>
          <a:stretch/>
        </p:blipFill>
        <p:spPr>
          <a:xfrm>
            <a:off x="8882736" y="4160167"/>
            <a:ext cx="4441371" cy="4160169"/>
          </a:xfrm>
          <a:prstGeom prst="rect">
            <a:avLst/>
          </a:prstGeom>
        </p:spPr>
      </p:pic>
      <p:pic>
        <p:nvPicPr>
          <p:cNvPr id="13" name="그림 12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D77213E5-65E1-0E93-4CBB-606DE0CB55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56" t="11111" r="-1" b="62038"/>
          <a:stretch/>
        </p:blipFill>
        <p:spPr>
          <a:xfrm>
            <a:off x="4421472" y="469672"/>
            <a:ext cx="1676399" cy="18415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1100A4F1-2793-B6C5-E476-95871DF55EA9}"/>
              </a:ext>
            </a:extLst>
          </p:cNvPr>
          <p:cNvSpPr txBox="1">
            <a:spLocks/>
          </p:cNvSpPr>
          <p:nvPr/>
        </p:nvSpPr>
        <p:spPr>
          <a:xfrm>
            <a:off x="203689" y="1390422"/>
            <a:ext cx="8855400" cy="3352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주인공은 신비한 보물을 모으며 위험한 굴을 탈출하기 위한 여정을 시작한다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모은 보물을 통해 유용한 아이템을 구매하며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이러한 아이템은 굴의 복잡한 구조와 다양한 장애물을 극복하는 데 큰 도움을 준다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플레이어는 보물을 모으고 전략적으로 아이템을 선택하며 점차 탈출에 가까워지는 주인공의 모험을 경험하게 된다</a:t>
            </a:r>
            <a:r>
              <a:rPr lang="en-US" altLang="ko-KR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pic>
        <p:nvPicPr>
          <p:cNvPr id="15" name="내용 개체 틀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02A7D7EE-4920-3855-A98E-9FFA8D2293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33" r="69999" b="39967"/>
          <a:stretch/>
        </p:blipFill>
        <p:spPr>
          <a:xfrm>
            <a:off x="8325391" y="4020269"/>
            <a:ext cx="4821408" cy="1611086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8E1FEF48-3466-6424-8498-D9B913DB95AA}"/>
              </a:ext>
            </a:extLst>
          </p:cNvPr>
          <p:cNvSpPr txBox="1">
            <a:spLocks/>
          </p:cNvSpPr>
          <p:nvPr/>
        </p:nvSpPr>
        <p:spPr>
          <a:xfrm>
            <a:off x="9596482" y="4386073"/>
            <a:ext cx="2279225" cy="1024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재미 요소</a:t>
            </a: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565458EF-F47C-FD7B-988C-A95B125C0777}"/>
              </a:ext>
            </a:extLst>
          </p:cNvPr>
          <p:cNvSpPr txBox="1">
            <a:spLocks/>
          </p:cNvSpPr>
          <p:nvPr/>
        </p:nvSpPr>
        <p:spPr>
          <a:xfrm>
            <a:off x="3184152" y="4380832"/>
            <a:ext cx="8855400" cy="3352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다양한 스테이지와 점진적인 난이도</a:t>
            </a: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다양한 아이템으로 재미있게 플레이 할 수 있다</a:t>
            </a: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  <a:p>
            <a:pPr>
              <a:lnSpc>
                <a:spcPct val="100000"/>
              </a:lnSpc>
            </a:pPr>
            <a:endParaRPr lang="en-US" altLang="ko-KR" sz="2400" dirty="0">
              <a:solidFill>
                <a:schemeClr val="bg1"/>
              </a:solidFill>
              <a:latin typeface="배달의민족 한나체 Pro OTF" panose="020B0600000101010101" pitchFamily="34" charset="-127"/>
              <a:ea typeface="배달의민족 한나체 Pro OTF" panose="020B0600000101010101" pitchFamily="34" charset="-127"/>
            </a:endParaRPr>
          </a:p>
        </p:txBody>
      </p:sp>
      <p:pic>
        <p:nvPicPr>
          <p:cNvPr id="17" name="그림 16" descr="스크린샷, 타이포그래피, 디자인, 예술이(가) 표시된 사진&#10;&#10;자동 생성된 설명">
            <a:extLst>
              <a:ext uri="{FF2B5EF4-FFF2-40B4-BE49-F238E27FC236}">
                <a16:creationId xmlns:a16="http://schemas.microsoft.com/office/drawing/2014/main" id="{0B7EA755-3BEF-962A-6490-2B0F21164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31" t="2199" r="31120" b="77066"/>
          <a:stretch/>
        </p:blipFill>
        <p:spPr>
          <a:xfrm>
            <a:off x="8701524" y="4731403"/>
            <a:ext cx="511941" cy="687270"/>
          </a:xfrm>
          <a:prstGeom prst="rect">
            <a:avLst/>
          </a:prstGeom>
        </p:spPr>
      </p:pic>
      <p:pic>
        <p:nvPicPr>
          <p:cNvPr id="40" name="오디오 39">
            <a:hlinkClick r:id="" action="ppaction://media"/>
            <a:extLst>
              <a:ext uri="{FF2B5EF4-FFF2-40B4-BE49-F238E27FC236}">
                <a16:creationId xmlns:a16="http://schemas.microsoft.com/office/drawing/2014/main" id="{957EB0DE-F136-1C75-9ADE-1886243FC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81341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22"/>
    </mc:Choice>
    <mc:Fallback>
      <p:transition spd="slow" advTm="33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BFD84-0AE9-0126-7293-22E57E1AE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D7B5B27E-68EC-C396-FAEF-87A1F45F7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67" y="328611"/>
            <a:ext cx="5236538" cy="275578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05553E-150B-6176-2695-5477B5D77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5397" y="273665"/>
            <a:ext cx="4679604" cy="281072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DB2C166-C2F6-CE87-2BFC-1354B918F9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9368" y="3884326"/>
            <a:ext cx="4253264" cy="27240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BD2897-B5F4-53FA-3B6D-4BE306AA765F}"/>
              </a:ext>
            </a:extLst>
          </p:cNvPr>
          <p:cNvSpPr txBox="1"/>
          <p:nvPr/>
        </p:nvSpPr>
        <p:spPr>
          <a:xfrm>
            <a:off x="520067" y="3195801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Lv.1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B7DA60-7E3D-44A3-C5E7-4438BD30D914}"/>
              </a:ext>
            </a:extLst>
          </p:cNvPr>
          <p:cNvSpPr txBox="1"/>
          <p:nvPr/>
        </p:nvSpPr>
        <p:spPr>
          <a:xfrm>
            <a:off x="10347278" y="3163535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Lv.2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A3B75C-7C45-6898-F627-C236134FB5BB}"/>
              </a:ext>
            </a:extLst>
          </p:cNvPr>
          <p:cNvSpPr txBox="1"/>
          <p:nvPr/>
        </p:nvSpPr>
        <p:spPr>
          <a:xfrm>
            <a:off x="8318500" y="5425890"/>
            <a:ext cx="117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Lv.3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2" name="그림 11" descr="스크린샷, 타이포그래피, 디자인, 예술이(가) 표시된 사진&#10;&#10;자동 생성된 설명">
            <a:extLst>
              <a:ext uri="{FF2B5EF4-FFF2-40B4-BE49-F238E27FC236}">
                <a16:creationId xmlns:a16="http://schemas.microsoft.com/office/drawing/2014/main" id="{AE183EA2-154C-4189-4264-15066C3359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6" t="-1464" r="83815" b="79045"/>
          <a:stretch/>
        </p:blipFill>
        <p:spPr>
          <a:xfrm>
            <a:off x="2128029" y="1445880"/>
            <a:ext cx="899203" cy="74310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C092617-6487-1400-8EC0-05509B9E1B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5" t="-1" r="64044" b="9015"/>
          <a:stretch/>
        </p:blipFill>
        <p:spPr>
          <a:xfrm>
            <a:off x="8904627" y="1624070"/>
            <a:ext cx="797749" cy="690692"/>
          </a:xfrm>
          <a:prstGeom prst="rect">
            <a:avLst/>
          </a:prstGeom>
        </p:spPr>
      </p:pic>
      <p:pic>
        <p:nvPicPr>
          <p:cNvPr id="16" name="그림 15" descr="펭귄, 새이(가) 표시된 사진&#10;&#10;자동 생성된 설명">
            <a:extLst>
              <a:ext uri="{FF2B5EF4-FFF2-40B4-BE49-F238E27FC236}">
                <a16:creationId xmlns:a16="http://schemas.microsoft.com/office/drawing/2014/main" id="{3B4528D0-AFA7-D662-5BA0-5A61F4401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56" r="52022" b="72960"/>
          <a:stretch/>
        </p:blipFill>
        <p:spPr>
          <a:xfrm>
            <a:off x="6640708" y="1624070"/>
            <a:ext cx="937203" cy="909851"/>
          </a:xfrm>
          <a:prstGeom prst="rect">
            <a:avLst/>
          </a:prstGeom>
        </p:spPr>
      </p:pic>
      <p:pic>
        <p:nvPicPr>
          <p:cNvPr id="17" name="그림 16" descr="펭귄, 새이(가) 표시된 사진&#10;&#10;자동 생성된 설명">
            <a:extLst>
              <a:ext uri="{FF2B5EF4-FFF2-40B4-BE49-F238E27FC236}">
                <a16:creationId xmlns:a16="http://schemas.microsoft.com/office/drawing/2014/main" id="{DFA8039B-C495-1320-0248-542A49C2E3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86" t="86448" r="28692" b="2509"/>
          <a:stretch/>
        </p:blipFill>
        <p:spPr>
          <a:xfrm>
            <a:off x="9878676" y="2529358"/>
            <a:ext cx="937203" cy="37155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6A46C22-8763-9134-0B18-10FC61DCF1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8" r="32451"/>
          <a:stretch/>
        </p:blipFill>
        <p:spPr>
          <a:xfrm>
            <a:off x="718226" y="1074327"/>
            <a:ext cx="871432" cy="743106"/>
          </a:xfrm>
          <a:prstGeom prst="rect">
            <a:avLst/>
          </a:prstGeom>
        </p:spPr>
      </p:pic>
      <p:pic>
        <p:nvPicPr>
          <p:cNvPr id="36" name="그림 35" descr="그린, 스크린샷, 다채로움이(가) 표시된 사진&#10;&#10;자동 생성된 설명">
            <a:extLst>
              <a:ext uri="{FF2B5EF4-FFF2-40B4-BE49-F238E27FC236}">
                <a16:creationId xmlns:a16="http://schemas.microsoft.com/office/drawing/2014/main" id="{3C61D149-2152-BF71-8FD9-79183DB2F5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9" r="54876" b="48927"/>
          <a:stretch/>
        </p:blipFill>
        <p:spPr>
          <a:xfrm>
            <a:off x="7311211" y="5233930"/>
            <a:ext cx="533400" cy="544438"/>
          </a:xfrm>
          <a:prstGeom prst="rect">
            <a:avLst/>
          </a:prstGeom>
        </p:spPr>
      </p:pic>
      <p:pic>
        <p:nvPicPr>
          <p:cNvPr id="38" name="그림 37" descr="빛이(가) 표시된 사진&#10;&#10;자동 생성된 설명">
            <a:extLst>
              <a:ext uri="{FF2B5EF4-FFF2-40B4-BE49-F238E27FC236}">
                <a16:creationId xmlns:a16="http://schemas.microsoft.com/office/drawing/2014/main" id="{BEAB921D-C82E-2204-273D-323183B723B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13" t="46370" r="8553"/>
          <a:stretch/>
        </p:blipFill>
        <p:spPr>
          <a:xfrm>
            <a:off x="4133850" y="4550618"/>
            <a:ext cx="609600" cy="1244604"/>
          </a:xfrm>
          <a:prstGeom prst="rect">
            <a:avLst/>
          </a:prstGeom>
        </p:spPr>
      </p:pic>
      <p:pic>
        <p:nvPicPr>
          <p:cNvPr id="39" name="오디오 38">
            <a:hlinkClick r:id="" action="ppaction://media"/>
            <a:extLst>
              <a:ext uri="{FF2B5EF4-FFF2-40B4-BE49-F238E27FC236}">
                <a16:creationId xmlns:a16="http://schemas.microsoft.com/office/drawing/2014/main" id="{3AD2B463-094C-4154-5097-3533C8A937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72356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7"/>
    </mc:Choice>
    <mc:Fallback>
      <p:transition spd="slow" advTm="7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16F5D1B-0C70-F1F2-3713-BF0A4F3CA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57" y="461846"/>
            <a:ext cx="3448135" cy="21942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EE08DB-C1A4-C384-1718-3E93BEC03ACD}"/>
              </a:ext>
            </a:extLst>
          </p:cNvPr>
          <p:cNvSpPr txBox="1"/>
          <p:nvPr/>
        </p:nvSpPr>
        <p:spPr>
          <a:xfrm>
            <a:off x="4236876" y="461846"/>
            <a:ext cx="1886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폭탄 터트리기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땅에 묻혀 있는 보물 캐기</a:t>
            </a:r>
            <a:r>
              <a:rPr lang="en-US" altLang="ko-KR" dirty="0"/>
              <a:t>, </a:t>
            </a:r>
            <a:r>
              <a:rPr lang="ko-KR" altLang="en-US" dirty="0"/>
              <a:t>몬스터</a:t>
            </a:r>
            <a:r>
              <a:rPr lang="en-US" altLang="ko-KR" dirty="0"/>
              <a:t> </a:t>
            </a:r>
            <a:r>
              <a:rPr lang="ko-KR" altLang="en-US" dirty="0"/>
              <a:t>공격하기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B4BC1F-4D6B-F377-1175-E4BC9C599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6284" y="461846"/>
            <a:ext cx="3525458" cy="21942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A4FBCC-3EB7-D912-CA93-37C4B2C6F507}"/>
              </a:ext>
            </a:extLst>
          </p:cNvPr>
          <p:cNvSpPr txBox="1"/>
          <p:nvPr/>
        </p:nvSpPr>
        <p:spPr>
          <a:xfrm>
            <a:off x="10152741" y="461846"/>
            <a:ext cx="18868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물건 던지기 </a:t>
            </a:r>
            <a:r>
              <a:rPr lang="en-US" altLang="ko-KR" dirty="0"/>
              <a:t>–</a:t>
            </a:r>
            <a:r>
              <a:rPr lang="ko-KR" altLang="en-US" dirty="0"/>
              <a:t>보물상자나 화병은 깨지거나</a:t>
            </a:r>
            <a:r>
              <a:rPr lang="en-US" altLang="ko-KR" dirty="0"/>
              <a:t>, </a:t>
            </a:r>
            <a:r>
              <a:rPr lang="ko-KR" altLang="en-US" dirty="0"/>
              <a:t>몬스터가 맞으면 몬스터 죽음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C66EFFB-0B36-8F0D-40C1-965E528B61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57" y="2932915"/>
            <a:ext cx="1000265" cy="15146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5A6072-5F31-6517-A713-4374BABC5BAF}"/>
              </a:ext>
            </a:extLst>
          </p:cNvPr>
          <p:cNvSpPr txBox="1"/>
          <p:nvPr/>
        </p:nvSpPr>
        <p:spPr>
          <a:xfrm>
            <a:off x="1879598" y="2932915"/>
            <a:ext cx="1886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밟아 죽이기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F57576-C3E5-D564-6F22-C5ACF4A0C03A}"/>
              </a:ext>
            </a:extLst>
          </p:cNvPr>
          <p:cNvSpPr txBox="1"/>
          <p:nvPr/>
        </p:nvSpPr>
        <p:spPr>
          <a:xfrm>
            <a:off x="8545289" y="2879016"/>
            <a:ext cx="1767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채찍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몬스터 죽이기</a:t>
            </a:r>
            <a:r>
              <a:rPr lang="en-US" altLang="ko-KR" dirty="0"/>
              <a:t>, </a:t>
            </a:r>
            <a:r>
              <a:rPr lang="ko-KR" altLang="en-US" dirty="0"/>
              <a:t>문건 부수기</a:t>
            </a:r>
          </a:p>
        </p:txBody>
      </p:sp>
      <p:pic>
        <p:nvPicPr>
          <p:cNvPr id="15" name="그림 14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A65D05E8-C705-90A8-C353-AC91D5D223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4" t="25836" r="31110" b="68771"/>
          <a:stretch/>
        </p:blipFill>
        <p:spPr>
          <a:xfrm>
            <a:off x="4246634" y="3002849"/>
            <a:ext cx="4061620" cy="583878"/>
          </a:xfrm>
          <a:prstGeom prst="rect">
            <a:avLst/>
          </a:prstGeom>
        </p:spPr>
      </p:pic>
      <p:pic>
        <p:nvPicPr>
          <p:cNvPr id="14" name="그림 13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126567D6-9201-1810-3A9F-99B9EFC54B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96" t="75346" r="188" b="19261"/>
          <a:stretch/>
        </p:blipFill>
        <p:spPr>
          <a:xfrm>
            <a:off x="4246633" y="3048742"/>
            <a:ext cx="4061620" cy="58387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057AF3F-9918-C267-3126-FD969F5FF7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24510" y="1571680"/>
            <a:ext cx="704948" cy="6573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567560-2779-C163-5CC9-9EFD33F90F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8410" y="4201887"/>
            <a:ext cx="3458058" cy="23148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5B117A-D1C5-89D1-611C-1E83B1D21B7A}"/>
              </a:ext>
            </a:extLst>
          </p:cNvPr>
          <p:cNvSpPr txBox="1"/>
          <p:nvPr/>
        </p:nvSpPr>
        <p:spPr>
          <a:xfrm>
            <a:off x="4958132" y="4366283"/>
            <a:ext cx="2060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상점</a:t>
            </a:r>
            <a:endParaRPr lang="en-US" altLang="ko-KR" dirty="0"/>
          </a:p>
          <a:p>
            <a:r>
              <a:rPr lang="ko-KR" altLang="en-US" dirty="0"/>
              <a:t>아이템 구매하기</a:t>
            </a:r>
          </a:p>
        </p:txBody>
      </p: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7D86B31D-3AA9-B1A1-85B1-2B1F4C573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23339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14"/>
    </mc:Choice>
    <mc:Fallback>
      <p:transition spd="slow" advTm="15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41F67812-07CD-F697-0CD3-16176EF4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" t="1123" r="40819" b="61348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그림 6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9B478BC6-7998-126A-F023-41C8BD9C30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" t="39786" r="61243" b="24032"/>
          <a:stretch/>
        </p:blipFill>
        <p:spPr>
          <a:xfrm>
            <a:off x="3762893" y="84950"/>
            <a:ext cx="8429106" cy="6349101"/>
          </a:xfrm>
          <a:prstGeom prst="rect">
            <a:avLst/>
          </a:prstGeom>
        </p:spPr>
      </p:pic>
      <p:pic>
        <p:nvPicPr>
          <p:cNvPr id="12" name="그림 11" descr="하늘, 스크린샷, 시계, 달이(가) 표시된 사진&#10;&#10;자동 생성된 설명">
            <a:extLst>
              <a:ext uri="{FF2B5EF4-FFF2-40B4-BE49-F238E27FC236}">
                <a16:creationId xmlns:a16="http://schemas.microsoft.com/office/drawing/2014/main" id="{1F0BC8C3-F34A-0150-664B-9ECA94F0EA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" t="77110" r="40529" b="6228"/>
          <a:stretch/>
        </p:blipFill>
        <p:spPr>
          <a:xfrm>
            <a:off x="-1" y="5250651"/>
            <a:ext cx="12191999" cy="3044797"/>
          </a:xfrm>
          <a:prstGeom prst="rect">
            <a:avLst/>
          </a:prstGeom>
        </p:spPr>
      </p:pic>
      <p:pic>
        <p:nvPicPr>
          <p:cNvPr id="11" name="그림 10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AEC72DBD-DD3F-5EE3-556C-9C8B289018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11" t="39758" b="43030"/>
          <a:stretch/>
        </p:blipFill>
        <p:spPr>
          <a:xfrm>
            <a:off x="685800" y="3774169"/>
            <a:ext cx="4172989" cy="3802555"/>
          </a:xfrm>
          <a:prstGeom prst="rect">
            <a:avLst/>
          </a:prstGeom>
        </p:spPr>
      </p:pic>
      <p:pic>
        <p:nvPicPr>
          <p:cNvPr id="14" name="그림 13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98C78902-19B0-4990-02D3-841918B2E6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1" t="31575" r="50000" b="62222"/>
          <a:stretch/>
        </p:blipFill>
        <p:spPr>
          <a:xfrm>
            <a:off x="1738993" y="5343759"/>
            <a:ext cx="1559442" cy="15142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128A862-5BE8-0246-2BAA-1A85253397FE}"/>
              </a:ext>
            </a:extLst>
          </p:cNvPr>
          <p:cNvSpPr txBox="1"/>
          <p:nvPr/>
        </p:nvSpPr>
        <p:spPr>
          <a:xfrm>
            <a:off x="384497" y="423949"/>
            <a:ext cx="345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latin typeface="배달의민족 한나체 Pro OTF" panose="020B0600000101010101" pitchFamily="34" charset="-127"/>
                <a:ea typeface="배달의민족 한나체 Pro OTF" panose="020B0600000101010101" pitchFamily="34" charset="-127"/>
              </a:rPr>
              <a:t>굴을 탈출하면 클리어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D5AF183-CDED-A7D1-BAE1-5EEB38974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7108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9"/>
    </mc:Choice>
    <mc:Fallback>
      <p:transition spd="slow" advTm="3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015F3-6D86-678A-346F-098E6D21E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9309" y="218853"/>
            <a:ext cx="4419601" cy="1325563"/>
          </a:xfrm>
        </p:spPr>
        <p:txBody>
          <a:bodyPr/>
          <a:lstStyle/>
          <a:p>
            <a:r>
              <a:rPr lang="ko-KR" altLang="en-US" b="1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개발 일정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5AFDA3-8FA1-0182-9754-236B14418501}"/>
              </a:ext>
            </a:extLst>
          </p:cNvPr>
          <p:cNvSpPr txBox="1"/>
          <p:nvPr/>
        </p:nvSpPr>
        <p:spPr>
          <a:xfrm>
            <a:off x="2181072" y="1563959"/>
            <a:ext cx="8155675" cy="44596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10/14(1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캐릭터 이동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눌린 시간에 따라 거리 조정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사다리 타기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공격 모션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돌 던지는 각도 채찍 범위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10/22(2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땅 사다리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타일 제작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간단한 맵 구상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레벨 만들기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10/29(3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충돌 처리 구현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(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공격 데미지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아이템 들기 등 상호작용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11/4(4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 err="1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타일링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2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차 발표 자료 정리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게임 다듬기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11/11(5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효과음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배경음악 적용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이펙트 넣기</a:t>
            </a:r>
            <a:endParaRPr lang="en-US" altLang="ko-KR" sz="2400" dirty="0">
              <a:latin typeface="배달의민족 한나체 Air OTF" panose="020B0600000101010101" pitchFamily="34" charset="-127"/>
              <a:ea typeface="배달의민족 한나체 Air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11/25(6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주차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):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메인 화면 </a:t>
            </a:r>
            <a:r>
              <a:rPr lang="en-US" altLang="ko-KR" sz="2400" dirty="0" err="1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ui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제작 등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게임 완성도 높이기</a:t>
            </a:r>
            <a:r>
              <a:rPr lang="en-US" altLang="ko-KR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, </a:t>
            </a:r>
            <a:r>
              <a:rPr lang="ko-KR" altLang="en-US" sz="2400" dirty="0">
                <a:latin typeface="배달의민족 한나체 Air OTF" panose="020B0600000101010101" pitchFamily="34" charset="-127"/>
                <a:ea typeface="배달의민족 한나체 Air OTF" panose="020B0600000101010101" pitchFamily="34" charset="-127"/>
              </a:rPr>
              <a:t>최종 발표 정리</a:t>
            </a:r>
          </a:p>
        </p:txBody>
      </p:sp>
      <p:pic>
        <p:nvPicPr>
          <p:cNvPr id="6" name="그림 5" descr="밤, 예술, 빛이(가) 표시된 사진&#10;&#10;중간 신뢰도로 자동 생성된 설명">
            <a:extLst>
              <a:ext uri="{FF2B5EF4-FFF2-40B4-BE49-F238E27FC236}">
                <a16:creationId xmlns:a16="http://schemas.microsoft.com/office/drawing/2014/main" id="{E20A8BBA-E872-1A46-26E6-C1332F9E5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5" t="62778" r="69167" b="31851"/>
          <a:stretch/>
        </p:blipFill>
        <p:spPr>
          <a:xfrm>
            <a:off x="137511" y="72580"/>
            <a:ext cx="1547962" cy="1471836"/>
          </a:xfrm>
          <a:prstGeom prst="rect">
            <a:avLst/>
          </a:prstGeom>
        </p:spPr>
      </p:pic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D05EDC11-D5C5-9880-6D3B-0D9710FFEF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2547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74"/>
    </mc:Choice>
    <mc:Fallback>
      <p:transition spd="slow" advTm="23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212</Words>
  <Application>Microsoft Office PowerPoint</Application>
  <PresentationFormat>와이드스크린</PresentationFormat>
  <Paragraphs>27</Paragraphs>
  <Slides>6</Slides>
  <Notes>1</Notes>
  <HiddenSlides>0</HiddenSlides>
  <MMClips>6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배달의민족 주아</vt:lpstr>
      <vt:lpstr>배달의민족 한나체 Air OTF</vt:lpstr>
      <vt:lpstr>배달의민족 한나체 Pro OTF</vt:lpstr>
      <vt:lpstr>Arial</vt:lpstr>
      <vt:lpstr>Office 테마</vt:lpstr>
      <vt:lpstr>PowerPoint 프레젠테이션</vt:lpstr>
      <vt:lpstr>게임 컨셉</vt:lpstr>
      <vt:lpstr>PowerPoint 프레젠테이션</vt:lpstr>
      <vt:lpstr>PowerPoint 프레젠테이션</vt:lpstr>
      <vt:lpstr>PowerPoint 프레젠테이션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신혜 박</dc:creator>
  <cp:lastModifiedBy>신혜 박</cp:lastModifiedBy>
  <cp:revision>12</cp:revision>
  <dcterms:created xsi:type="dcterms:W3CDTF">2024-10-09T07:50:27Z</dcterms:created>
  <dcterms:modified xsi:type="dcterms:W3CDTF">2024-10-13T06:50:47Z</dcterms:modified>
</cp:coreProperties>
</file>

<file path=docProps/thumbnail.jpeg>
</file>